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"/>
  <Override PartName="/ppt/media/image5.svg" ContentType="image/svg"/>
  <Override PartName="/ppt/media/image7.svg" ContentType="image/svg"/>
  <Override PartName="/ppt/media/image9.svg" ContentType="image/sv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6" r:id="rId1"/>
    <p:sldMasterId id="2147483667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80" y="120"/>
      </p:cViewPr>
      <p:guideLst>
        <p:guide orient="horz" pos="3239"/>
        <p:guide pos="5757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Master" Target="slideMasters/slideMaster2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47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3888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11" Type="http://schemas.openxmlformats.org/officeDocument/2006/relationships/image" Target="../media/image9.svg"  /><Relationship Id="rId2" Type="http://schemas.openxmlformats.org/officeDocument/2006/relationships/theme" Target="../theme/theme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Relationship Id="rId5" Type="http://schemas.openxmlformats.org/officeDocument/2006/relationships/image" Target="../media/image3.svg"  /><Relationship Id="rId6" Type="http://schemas.openxmlformats.org/officeDocument/2006/relationships/image" Target="../media/image4.png"  /><Relationship Id="rId7" Type="http://schemas.openxmlformats.org/officeDocument/2006/relationships/image" Target="../media/image5.svg"  /><Relationship Id="rId8" Type="http://schemas.openxmlformats.org/officeDocument/2006/relationships/image" Target="../media/image6.png"  /><Relationship Id="rId9" Type="http://schemas.openxmlformats.org/officeDocument/2006/relationships/image" Target="../media/image7.svg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theme" Target="../theme/theme2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Relationship Id="rId5" Type="http://schemas.openxmlformats.org/officeDocument/2006/relationships/image" Target="../media/image3.svg"  /><Relationship Id="rId6" Type="http://schemas.openxmlformats.org/officeDocument/2006/relationships/image" Target="../media/image6.png"  /><Relationship Id="rId7" Type="http://schemas.openxmlformats.org/officeDocument/2006/relationships/image" Target="../media/image7.svg"  /><Relationship Id="rId8" Type="http://schemas.openxmlformats.org/officeDocument/2006/relationships/image" Target="../media/image4.png"  /><Relationship Id="rId9" Type="http://schemas.openxmlformats.org/officeDocument/2006/relationships/image" Target="../media/image5.sv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420B7B2-DABB-87D8-0C8B-FC57CBAB5B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89509E-17E2-4583-A6EC-2EE088191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025" r="13446"/>
          <a:stretch/>
        </p:blipFill>
        <p:spPr>
          <a:xfrm>
            <a:off x="15106716" y="0"/>
            <a:ext cx="3181283" cy="25336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6A2EC5B-5370-494A-A020-E15360E9DDF6}"/>
              </a:ext>
            </a:extLst>
          </p:cNvPr>
          <p:cNvSpPr/>
          <p:nvPr userDrawn="1"/>
        </p:nvSpPr>
        <p:spPr>
          <a:xfrm>
            <a:off x="969315" y="635000"/>
            <a:ext cx="16349371" cy="8864600"/>
          </a:xfrm>
          <a:prstGeom prst="roundRect">
            <a:avLst>
              <a:gd name="adj" fmla="val 19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A15D1D3C-6D81-4F98-A821-9C9048D2FE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6921" y="1075844"/>
            <a:ext cx="2566515" cy="155844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75D8AC9-8E73-4E98-8BE6-E6D54346C08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7832" y="9609062"/>
            <a:ext cx="3905325" cy="42603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005DA5-0C02-4982-8AB7-C7BBB61F9EEA}"/>
              </a:ext>
            </a:extLst>
          </p:cNvPr>
          <p:cNvGrpSpPr/>
          <p:nvPr userDrawn="1"/>
        </p:nvGrpSpPr>
        <p:grpSpPr>
          <a:xfrm>
            <a:off x="5893739" y="1666278"/>
            <a:ext cx="6393510" cy="1355944"/>
            <a:chOff x="5988050" y="2008798"/>
            <a:chExt cx="6393510" cy="135594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276F788-E2E0-4C8D-BD3A-BB1B1C231D57}"/>
                </a:ext>
              </a:extLst>
            </p:cNvPr>
            <p:cNvSpPr/>
            <p:nvPr userDrawn="1"/>
          </p:nvSpPr>
          <p:spPr>
            <a:xfrm>
              <a:off x="6095060" y="2119704"/>
              <a:ext cx="6286500" cy="1245038"/>
            </a:xfrm>
            <a:prstGeom prst="roundRect">
              <a:avLst/>
            </a:prstGeom>
            <a:solidFill>
              <a:srgbClr val="DA9C73"/>
            </a:solidFill>
            <a:ln>
              <a:solidFill>
                <a:srgbClr val="E2B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38A59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C82823D-E88F-48E6-BBE2-5A22921ED7C2}"/>
                </a:ext>
              </a:extLst>
            </p:cNvPr>
            <p:cNvSpPr/>
            <p:nvPr userDrawn="1"/>
          </p:nvSpPr>
          <p:spPr>
            <a:xfrm>
              <a:off x="5988050" y="2008798"/>
              <a:ext cx="6286500" cy="1245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2B1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rgbClr val="D38A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자기주도프로젝트</a:t>
              </a:r>
            </a:p>
          </p:txBody>
        </p: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id="{90D94C37-5CB8-4C48-BB6C-E74C9EEF0B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022716" y="984050"/>
            <a:ext cx="1853751" cy="5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183A7F50-4123-4131-86BE-51C5A608B0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FA26DB7-ECD2-4F35-B030-CE6CB171C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025" r="13446"/>
          <a:stretch/>
        </p:blipFill>
        <p:spPr>
          <a:xfrm>
            <a:off x="15106716" y="0"/>
            <a:ext cx="3181283" cy="253365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6533E0-B80B-4E19-9CB8-BF2F8DFD47B6}"/>
              </a:ext>
            </a:extLst>
          </p:cNvPr>
          <p:cNvGrpSpPr/>
          <p:nvPr userDrawn="1"/>
        </p:nvGrpSpPr>
        <p:grpSpPr>
          <a:xfrm>
            <a:off x="518826" y="182371"/>
            <a:ext cx="3230063" cy="685036"/>
            <a:chOff x="5988050" y="2008798"/>
            <a:chExt cx="6393510" cy="135594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C5C27B-FC4E-4B0E-BC9D-C5AE4249AB0A}"/>
                </a:ext>
              </a:extLst>
            </p:cNvPr>
            <p:cNvSpPr/>
            <p:nvPr userDrawn="1"/>
          </p:nvSpPr>
          <p:spPr>
            <a:xfrm>
              <a:off x="6095060" y="2119704"/>
              <a:ext cx="6286500" cy="1245038"/>
            </a:xfrm>
            <a:prstGeom prst="roundRect">
              <a:avLst/>
            </a:prstGeom>
            <a:solidFill>
              <a:srgbClr val="D38A59"/>
            </a:solidFill>
            <a:ln>
              <a:solidFill>
                <a:srgbClr val="E1B0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38A59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80E78DC-8BC7-4A2A-824D-8BDEEF0A8C2F}"/>
                </a:ext>
              </a:extLst>
            </p:cNvPr>
            <p:cNvSpPr/>
            <p:nvPr userDrawn="1"/>
          </p:nvSpPr>
          <p:spPr>
            <a:xfrm>
              <a:off x="5988050" y="2008798"/>
              <a:ext cx="6286500" cy="1245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1B0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D38A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자기주도프로젝트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6A2EC5B-5370-494A-A020-E15360E9DDF6}"/>
              </a:ext>
            </a:extLst>
          </p:cNvPr>
          <p:cNvSpPr/>
          <p:nvPr userDrawn="1"/>
        </p:nvSpPr>
        <p:spPr>
          <a:xfrm>
            <a:off x="505691" y="937126"/>
            <a:ext cx="17276618" cy="8803081"/>
          </a:xfrm>
          <a:prstGeom prst="roundRect">
            <a:avLst>
              <a:gd name="adj" fmla="val 19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375D8AC9-8E73-4E98-8BE6-E6D54346C0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97531" y="9852452"/>
            <a:ext cx="2857068" cy="31168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389B60F9-5BD2-4EF3-BA48-44430DC530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biLevel thresh="25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4927" r="35578" b="87415"/>
          <a:stretch/>
        </p:blipFill>
        <p:spPr>
          <a:xfrm>
            <a:off x="15551289" y="199068"/>
            <a:ext cx="673331" cy="17445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7651C55-EE0B-4208-B91D-18FC83A0C197}"/>
              </a:ext>
            </a:extLst>
          </p:cNvPr>
          <p:cNvGrpSpPr/>
          <p:nvPr userDrawn="1"/>
        </p:nvGrpSpPr>
        <p:grpSpPr>
          <a:xfrm>
            <a:off x="15265689" y="442101"/>
            <a:ext cx="2465385" cy="378153"/>
            <a:chOff x="193421" y="5270500"/>
            <a:chExt cx="10855638" cy="1665092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A15D1D3C-6D81-4F98-A821-9C9048D2FE8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biLevel thresh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7934" b="50682"/>
            <a:stretch/>
          </p:blipFill>
          <p:spPr>
            <a:xfrm>
              <a:off x="193421" y="5270500"/>
              <a:ext cx="5864479" cy="1117600"/>
            </a:xfrm>
            <a:prstGeom prst="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A7605073-50DA-4BFB-9180-0AD0A26976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biLevel thresh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53242"/>
            <a:stretch/>
          </p:blipFill>
          <p:spPr>
            <a:xfrm>
              <a:off x="5184580" y="5270500"/>
              <a:ext cx="5864479" cy="1665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62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99AF98-AF2E-48E6-AE18-5AD4813EF503}"/>
              </a:ext>
            </a:extLst>
          </p:cNvPr>
          <p:cNvSpPr txBox="1"/>
          <p:nvPr/>
        </p:nvSpPr>
        <p:spPr>
          <a:xfrm>
            <a:off x="3549650" y="4224187"/>
            <a:ext cx="111887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건물내 다양한 객체들간 상호동작 시나리오에 기반한 메타버스 구현</a:t>
            </a:r>
          </a:p>
        </p:txBody>
      </p:sp>
      <p:sp>
        <p:nvSpPr>
          <p:cNvPr id="17" name="대각선 방향의 모서리가 둥근 사각형 31">
            <a:extLst>
              <a:ext uri="{FF2B5EF4-FFF2-40B4-BE49-F238E27FC236}">
                <a16:creationId xmlns:a16="http://schemas.microsoft.com/office/drawing/2014/main" id="{079FC1F3-9652-45C3-8A89-2158B028E2FB}"/>
              </a:ext>
            </a:extLst>
          </p:cNvPr>
          <p:cNvSpPr/>
          <p:nvPr/>
        </p:nvSpPr>
        <p:spPr>
          <a:xfrm>
            <a:off x="9530538" y="7617318"/>
            <a:ext cx="1276065" cy="369332"/>
          </a:xfrm>
          <a:prstGeom prst="round2DiagRect">
            <a:avLst>
              <a:gd name="adj1" fmla="val 35914"/>
              <a:gd name="adj2" fmla="val 0"/>
            </a:avLst>
          </a:prstGeom>
          <a:solidFill>
            <a:srgbClr val="DA9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지도교수</a:t>
            </a:r>
          </a:p>
        </p:txBody>
      </p:sp>
      <p:sp>
        <p:nvSpPr>
          <p:cNvPr id="19" name="대각선 방향의 모서리가 둥근 사각형 31">
            <a:extLst>
              <a:ext uri="{FF2B5EF4-FFF2-40B4-BE49-F238E27FC236}">
                <a16:creationId xmlns:a16="http://schemas.microsoft.com/office/drawing/2014/main" id="{B322BFA1-A8B6-453C-A8F5-78E188B5556D}"/>
              </a:ext>
            </a:extLst>
          </p:cNvPr>
          <p:cNvSpPr/>
          <p:nvPr/>
        </p:nvSpPr>
        <p:spPr>
          <a:xfrm>
            <a:off x="4519917" y="7617318"/>
            <a:ext cx="1276065" cy="369332"/>
          </a:xfrm>
          <a:prstGeom prst="round2DiagRect">
            <a:avLst>
              <a:gd name="adj1" fmla="val 35914"/>
              <a:gd name="adj2" fmla="val 0"/>
            </a:avLst>
          </a:prstGeom>
          <a:solidFill>
            <a:srgbClr val="DA9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팀 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BEA42F-8FE4-4BFC-8987-98AC1095C30B}"/>
              </a:ext>
            </a:extLst>
          </p:cNvPr>
          <p:cNvSpPr txBox="1"/>
          <p:nvPr/>
        </p:nvSpPr>
        <p:spPr>
          <a:xfrm>
            <a:off x="10932455" y="7621724"/>
            <a:ext cx="31191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노병희</a:t>
            </a:r>
            <a:r>
              <a:rPr lang="en-US" altLang="ko-KR" sz="1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소프트웨어학과</a:t>
            </a:r>
            <a:endParaRPr lang="ko-KR" altLang="en-US" sz="18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E79227-63F7-4660-A9F8-B8EE7903D4CB}"/>
              </a:ext>
            </a:extLst>
          </p:cNvPr>
          <p:cNvSpPr txBox="1"/>
          <p:nvPr/>
        </p:nvSpPr>
        <p:spPr>
          <a:xfrm>
            <a:off x="5835274" y="7617318"/>
            <a:ext cx="269912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하유정</a:t>
            </a:r>
            <a:r>
              <a:rPr lang="en-US" altLang="ko-KR" sz="1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사이버보안학과</a:t>
            </a:r>
            <a:r>
              <a:rPr lang="en-US" altLang="ko-KR" sz="1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18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099440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7258" y="290287"/>
            <a:ext cx="31226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4">
                    <a:lumMod val="50000"/>
                  </a:schemeClr>
                </a:solidFill>
                <a:latin typeface="G마켓 산스 TTF Bold"/>
                <a:ea typeface="G마켓 산스 TTF Bold"/>
              </a:rPr>
              <a:t>프로젝트 진행 과정</a:t>
            </a:r>
            <a:endParaRPr lang="ko-KR" altLang="en-US" sz="2800">
              <a:solidFill>
                <a:schemeClr val="accent4">
                  <a:lumMod val="50000"/>
                </a:schemeClr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057" y="1306830"/>
            <a:ext cx="5530765" cy="706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G마켓 산스 Bold"/>
                <a:ea typeface="G마켓 산스 Bold"/>
              </a:rPr>
              <a:t>구현 기술</a:t>
            </a:r>
            <a:r>
              <a:rPr lang="en-US" altLang="ko-KR" sz="4000" b="1">
                <a:latin typeface="G마켓 산스 Bold"/>
                <a:ea typeface="G마켓 산스 Bold"/>
              </a:rPr>
              <a:t>5</a:t>
            </a:r>
            <a:endParaRPr lang="ko-KR" altLang="en-US" sz="4000" b="1">
              <a:latin typeface="G마켓 산스 Bold"/>
              <a:ea typeface="G마켓 산스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305" y="2319622"/>
            <a:ext cx="8545388" cy="5647753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5897895" y="8201463"/>
            <a:ext cx="6492210" cy="57721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Collider/Trigger, UI On Click()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7258" y="290287"/>
            <a:ext cx="253210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4">
                    <a:lumMod val="50000"/>
                  </a:schemeClr>
                </a:solidFill>
                <a:latin typeface="G마켓 산스 TTF Bold"/>
                <a:ea typeface="G마켓 산스 TTF Bold"/>
              </a:rPr>
              <a:t>결과 및 방향성 </a:t>
            </a:r>
            <a:endParaRPr lang="ko-KR" altLang="en-US" sz="2800">
              <a:solidFill>
                <a:schemeClr val="accent4">
                  <a:lumMod val="50000"/>
                </a:schemeClr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4" name="Picture 6" descr="아래쪽 화살표 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34400" y="4533900"/>
            <a:ext cx="1219200" cy="1219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650392" y="7385819"/>
            <a:ext cx="12987216" cy="5785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메타버스 공간을 이용해 연구한 내용을 구체화 했을 때의 결과를 알릴 수 있음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240484" y="2639501"/>
            <a:ext cx="13807032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비주얼적인 개발을 통해 연구하고자 하는 기술을 시각화하여 이해도를 높이기 위해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7258" y="290287"/>
            <a:ext cx="165580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4">
                    <a:lumMod val="50000"/>
                  </a:schemeClr>
                </a:solidFill>
                <a:latin typeface="G마켓 산스 TTF Bold"/>
                <a:ea typeface="G마켓 산스 TTF Bold"/>
              </a:rPr>
              <a:t>시연 영상</a:t>
            </a:r>
            <a:endParaRPr lang="ko-KR" altLang="en-US" sz="2800">
              <a:solidFill>
                <a:schemeClr val="accent4">
                  <a:lumMod val="50000"/>
                </a:schemeClr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2489199" y="4640580"/>
            <a:ext cx="12987216" cy="10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시연</a:t>
            </a:r>
            <a:endParaRPr lang="ko-KR" altLang="en-US" sz="60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4D6E4-CCD1-47AC-A63A-B7E79478D2A2}"/>
              </a:ext>
            </a:extLst>
          </p:cNvPr>
          <p:cNvSpPr txBox="1"/>
          <p:nvPr/>
        </p:nvSpPr>
        <p:spPr>
          <a:xfrm>
            <a:off x="3817258" y="2902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pic>
        <p:nvPicPr>
          <p:cNvPr id="1026" name="Picture 2" descr="1 번 ">
            <a:extLst>
              <a:ext uri="{FF2B5EF4-FFF2-40B4-BE49-F238E27FC236}">
                <a16:creationId xmlns:a16="http://schemas.microsoft.com/office/drawing/2014/main" id="{04CC396C-BAC0-C607-9C68-BD24BEF3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31" y="15239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 번 ">
            <a:extLst>
              <a:ext uri="{FF2B5EF4-FFF2-40B4-BE49-F238E27FC236}">
                <a16:creationId xmlns:a16="http://schemas.microsoft.com/office/drawing/2014/main" id="{96C487D3-882E-AF12-D81B-2F57EEA6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31" y="353637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 번 ">
            <a:extLst>
              <a:ext uri="{FF2B5EF4-FFF2-40B4-BE49-F238E27FC236}">
                <a16:creationId xmlns:a16="http://schemas.microsoft.com/office/drawing/2014/main" id="{5BA1B665-946D-A1B7-8575-5AD5BAF50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31" y="554875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2F0A40-496B-3599-6FB4-43369E02499A}"/>
              </a:ext>
            </a:extLst>
          </p:cNvPr>
          <p:cNvSpPr txBox="1"/>
          <p:nvPr/>
        </p:nvSpPr>
        <p:spPr>
          <a:xfrm>
            <a:off x="3944255" y="1780158"/>
            <a:ext cx="55307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5C864-3AAA-3D6D-5624-893448C1B8BD}"/>
              </a:ext>
            </a:extLst>
          </p:cNvPr>
          <p:cNvSpPr txBox="1"/>
          <p:nvPr/>
        </p:nvSpPr>
        <p:spPr>
          <a:xfrm>
            <a:off x="3944257" y="5804916"/>
            <a:ext cx="55307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구현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09EB8-6C63-93BA-5B48-D6ACA01DDFB9}"/>
              </a:ext>
            </a:extLst>
          </p:cNvPr>
          <p:cNvSpPr txBox="1"/>
          <p:nvPr/>
        </p:nvSpPr>
        <p:spPr>
          <a:xfrm>
            <a:off x="3944255" y="3792537"/>
            <a:ext cx="55307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진행 과정</a:t>
            </a:r>
          </a:p>
        </p:txBody>
      </p:sp>
      <p:pic>
        <p:nvPicPr>
          <p:cNvPr id="1032" name="Picture 8" descr="4번">
            <a:extLst>
              <a:ext uri="{FF2B5EF4-FFF2-40B4-BE49-F238E27FC236}">
                <a16:creationId xmlns:a16="http://schemas.microsoft.com/office/drawing/2014/main" id="{CB60DB0A-F903-CD9F-92DC-118A4E742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31" y="75611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A2882A-710D-D931-2D0C-41A714DC3FF3}"/>
              </a:ext>
            </a:extLst>
          </p:cNvPr>
          <p:cNvSpPr txBox="1"/>
          <p:nvPr/>
        </p:nvSpPr>
        <p:spPr>
          <a:xfrm>
            <a:off x="3944256" y="7817295"/>
            <a:ext cx="55307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07580121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7258" y="290287"/>
            <a:ext cx="23320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4">
                    <a:lumMod val="50000"/>
                  </a:schemeClr>
                </a:solidFill>
                <a:latin typeface="G마켓 산스 TTF Bold"/>
                <a:ea typeface="G마켓 산스 TTF Bold"/>
              </a:rPr>
              <a:t>프로젝트 개요</a:t>
            </a:r>
            <a:endParaRPr lang="ko-KR" altLang="en-US" sz="2800">
              <a:solidFill>
                <a:schemeClr val="accent4">
                  <a:lumMod val="50000"/>
                </a:schemeClr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057" y="1306830"/>
            <a:ext cx="5530765" cy="706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G마켓 산스 Bold"/>
                <a:ea typeface="G마켓 산스 Bold"/>
              </a:rPr>
              <a:t>배경</a:t>
            </a:r>
            <a:endParaRPr lang="ko-KR" altLang="en-US" sz="4000" b="1">
              <a:latin typeface="G마켓 산스 Bold"/>
              <a:ea typeface="G마켓 산스 Bold"/>
            </a:endParaRPr>
          </a:p>
        </p:txBody>
      </p:sp>
      <p:pic>
        <p:nvPicPr>
          <p:cNvPr id="3074" name="Picture 2" descr="소방관 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262655" y="7482807"/>
            <a:ext cx="1939061" cy="1939061"/>
          </a:xfrm>
          <a:prstGeom prst="rect">
            <a:avLst/>
          </a:prstGeom>
          <a:noFill/>
        </p:spPr>
      </p:pic>
      <p:pic>
        <p:nvPicPr>
          <p:cNvPr id="3076" name="Picture 4" descr="불꽃 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201716" y="8202668"/>
            <a:ext cx="1219200" cy="12192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072614" y="2883424"/>
            <a:ext cx="12142772" cy="10725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건물 내 화재 발생 시 구조 파악이 어려움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 marL="0" indent="0" algn="ctr">
              <a:buFont typeface="Arial"/>
              <a:buNone/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재난 현장에서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MR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을 구현한 메타버스를 통해 구조와 위치 설명이 필요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  <p:pic>
        <p:nvPicPr>
          <p:cNvPr id="3078" name="Picture 6" descr="아래쪽 화살표 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534400" y="4533900"/>
            <a:ext cx="1219200" cy="1219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156200" y="6436020"/>
            <a:ext cx="7975600" cy="10748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MR(Mixed Reality)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로 건물 안을 파악하고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, 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구급대원 및 환자 위치 실시간으로 확인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7258" y="290287"/>
            <a:ext cx="23320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4">
                    <a:lumMod val="50000"/>
                  </a:schemeClr>
                </a:solidFill>
                <a:latin typeface="G마켓 산스 TTF Bold"/>
                <a:ea typeface="G마켓 산스 TTF Bold"/>
              </a:rPr>
              <a:t>프로젝트 개요</a:t>
            </a:r>
            <a:endParaRPr lang="ko-KR" altLang="en-US" sz="2800">
              <a:solidFill>
                <a:schemeClr val="accent4">
                  <a:lumMod val="50000"/>
                </a:schemeClr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057" y="1306830"/>
            <a:ext cx="5530765" cy="706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G마켓 산스 Bold"/>
                <a:ea typeface="G마켓 산스 Bold"/>
              </a:rPr>
              <a:t>동기</a:t>
            </a:r>
            <a:endParaRPr lang="ko-KR" altLang="en-US" sz="4000" b="1">
              <a:latin typeface="G마켓 산스 Bold"/>
              <a:ea typeface="G마켓 산스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7060" y="2577382"/>
            <a:ext cx="14593878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비주얼적인 개발을 통해 연구하고자 하는 기술을 시각화하여 이해도를 높이기 위해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926350" y="5145405"/>
            <a:ext cx="5530765" cy="7017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G마켓 산스 Bold"/>
                <a:ea typeface="G마켓 산스 Bold"/>
              </a:rPr>
              <a:t>협업</a:t>
            </a:r>
            <a:endParaRPr lang="ko-KR" altLang="en-US" sz="4000" b="1">
              <a:latin typeface="G마켓 산스 Bold"/>
              <a:ea typeface="G마켓 산스 Bold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9282" y="5599043"/>
            <a:ext cx="3060423" cy="318794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9144000" y="6454056"/>
            <a:ext cx="5530765" cy="1310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3057b9"/>
                </a:solidFill>
                <a:latin typeface="G마켓 산스 Medium"/>
                <a:ea typeface="G마켓 산스 Medium"/>
              </a:rPr>
              <a:t>MR-IoT</a:t>
            </a:r>
            <a:r>
              <a:rPr lang="ko-KR" altLang="en-US" sz="4000" b="1">
                <a:solidFill>
                  <a:srgbClr val="3057b9"/>
                </a:solidFill>
                <a:latin typeface="G마켓 산스 Medium"/>
                <a:ea typeface="G마켓 산스 Medium"/>
              </a:rPr>
              <a:t>융합 재난대응 인공지능 연구센터</a:t>
            </a:r>
            <a:endParaRPr lang="ko-KR" altLang="en-US" sz="4000" b="1">
              <a:solidFill>
                <a:srgbClr val="3057b9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1" name=""/>
          <p:cNvSpPr/>
          <p:nvPr/>
        </p:nvSpPr>
        <p:spPr>
          <a:xfrm>
            <a:off x="7663484" y="6675782"/>
            <a:ext cx="766142" cy="641902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4D6E4-CCD1-47AC-A63A-B7E79478D2A2}"/>
              </a:ext>
            </a:extLst>
          </p:cNvPr>
          <p:cNvSpPr txBox="1"/>
          <p:nvPr/>
        </p:nvSpPr>
        <p:spPr>
          <a:xfrm>
            <a:off x="3817258" y="290287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진행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D5DAE-2328-A083-FED2-61FA82D35C55}"/>
              </a:ext>
            </a:extLst>
          </p:cNvPr>
          <p:cNvSpPr txBox="1"/>
          <p:nvPr/>
        </p:nvSpPr>
        <p:spPr>
          <a:xfrm>
            <a:off x="947057" y="1305136"/>
            <a:ext cx="55307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사용한 엔진 및 언어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ABA877-053B-7C1F-3DA4-481B53AB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628" y="3652416"/>
            <a:ext cx="3312368" cy="3312368"/>
          </a:xfrm>
          <a:prstGeom prst="rect">
            <a:avLst/>
          </a:prstGeom>
        </p:spPr>
      </p:pic>
      <p:pic>
        <p:nvPicPr>
          <p:cNvPr id="12" name="Picture 6" descr="C Sharp (C#) &quot; Icon - Download for free – Iconduck">
            <a:extLst>
              <a:ext uri="{FF2B5EF4-FFF2-40B4-BE49-F238E27FC236}">
                <a16:creationId xmlns:a16="http://schemas.microsoft.com/office/drawing/2014/main" id="{BE721A8D-E2D3-CA4B-4063-00AA97C8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006" y="3595337"/>
            <a:ext cx="2997624" cy="33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41562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7258" y="290287"/>
            <a:ext cx="31226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4">
                    <a:lumMod val="50000"/>
                  </a:schemeClr>
                </a:solidFill>
                <a:latin typeface="G마켓 산스 TTF Bold"/>
                <a:ea typeface="G마켓 산스 TTF Bold"/>
              </a:rPr>
              <a:t>프로젝트 진행 과정</a:t>
            </a:r>
            <a:endParaRPr lang="ko-KR" altLang="en-US" sz="2800">
              <a:solidFill>
                <a:schemeClr val="accent4">
                  <a:lumMod val="50000"/>
                </a:schemeClr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057" y="1306830"/>
            <a:ext cx="5530765" cy="706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G마켓 산스 Bold"/>
                <a:ea typeface="G마켓 산스 Bold"/>
              </a:rPr>
              <a:t>구현 기술</a:t>
            </a:r>
            <a:r>
              <a:rPr lang="en-US" altLang="ko-KR" sz="4000" b="1">
                <a:latin typeface="G마켓 산스 Bold"/>
                <a:ea typeface="G마켓 산스 Bold"/>
              </a:rPr>
              <a:t>1</a:t>
            </a:r>
            <a:endParaRPr lang="ko-KR" altLang="en-US" sz="4000" b="1">
              <a:latin typeface="G마켓 산스 Bold"/>
              <a:ea typeface="G마켓 산스 Bold"/>
            </a:endParaRPr>
          </a:p>
        </p:txBody>
      </p:sp>
      <p:pic>
        <p:nvPicPr>
          <p:cNvPr id="5" name="그림 4" descr="스크린샷, 스탠딩, 디지털 합성, 3D 모델링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30075" y="2825861"/>
            <a:ext cx="9427850" cy="4635278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6147010" y="8093759"/>
            <a:ext cx="5993980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Unity Environment fog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7258" y="290287"/>
            <a:ext cx="31226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4">
                    <a:lumMod val="50000"/>
                  </a:schemeClr>
                </a:solidFill>
                <a:latin typeface="G마켓 산스 TTF Bold"/>
                <a:ea typeface="G마켓 산스 TTF Bold"/>
              </a:rPr>
              <a:t>프로젝트 진행 과정</a:t>
            </a:r>
            <a:endParaRPr lang="ko-KR" altLang="en-US" sz="2800">
              <a:solidFill>
                <a:schemeClr val="accent4">
                  <a:lumMod val="50000"/>
                </a:schemeClr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057" y="1306830"/>
            <a:ext cx="5530765" cy="706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G마켓 산스 Bold"/>
                <a:ea typeface="G마켓 산스 Bold"/>
              </a:rPr>
              <a:t>구현 기술</a:t>
            </a:r>
            <a:r>
              <a:rPr lang="en-US" altLang="ko-KR" sz="4000" b="1">
                <a:latin typeface="G마켓 산스 Bold"/>
                <a:ea typeface="G마켓 산스 Bold"/>
              </a:rPr>
              <a:t>2</a:t>
            </a:r>
            <a:endParaRPr lang="ko-KR" altLang="en-US" sz="4000" b="1">
              <a:latin typeface="G마켓 산스 Bold"/>
              <a:ea typeface="G마켓 산스 Bold"/>
            </a:endParaRPr>
          </a:p>
        </p:txBody>
      </p:sp>
      <p:pic>
        <p:nvPicPr>
          <p:cNvPr id="5" name="그림 4" descr="스크린샷, PC 게임, 비디오 게임 소프트웨어, 3D 모델링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4588" y="2237969"/>
            <a:ext cx="9926435" cy="58110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18663" y="1752600"/>
            <a:ext cx="2895600" cy="678180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5590164" y="8416144"/>
            <a:ext cx="7107672" cy="577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Effect Line / List, Vector3, Invoke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7258" y="290287"/>
            <a:ext cx="31226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4">
                    <a:lumMod val="50000"/>
                  </a:schemeClr>
                </a:solidFill>
                <a:latin typeface="G마켓 산스 TTF Bold"/>
                <a:ea typeface="G마켓 산스 TTF Bold"/>
              </a:rPr>
              <a:t>프로젝트 진행 과정</a:t>
            </a:r>
            <a:endParaRPr lang="ko-KR" altLang="en-US" sz="2800">
              <a:solidFill>
                <a:schemeClr val="accent4">
                  <a:lumMod val="50000"/>
                </a:schemeClr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057" y="1306830"/>
            <a:ext cx="5530765" cy="706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G마켓 산스 Bold"/>
                <a:ea typeface="G마켓 산스 Bold"/>
              </a:rPr>
              <a:t>구현 기술</a:t>
            </a:r>
            <a:r>
              <a:rPr lang="en-US" altLang="ko-KR" sz="4000" b="1">
                <a:latin typeface="G마켓 산스 Bold"/>
                <a:ea typeface="G마켓 산스 Bold"/>
              </a:rPr>
              <a:t>3</a:t>
            </a:r>
            <a:endParaRPr lang="ko-KR" altLang="en-US" sz="4000" b="1">
              <a:latin typeface="G마켓 산스 Bold"/>
              <a:ea typeface="G마켓 산스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46314" y="1123711"/>
            <a:ext cx="2655852" cy="8039578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4205099" y="4607242"/>
            <a:ext cx="4938901" cy="10725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F: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안개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On/Off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L: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레이저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On/Off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7258" y="290287"/>
            <a:ext cx="31226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4">
                    <a:lumMod val="50000"/>
                  </a:schemeClr>
                </a:solidFill>
                <a:latin typeface="G마켓 산스 TTF Bold"/>
                <a:ea typeface="G마켓 산스 TTF Bold"/>
              </a:rPr>
              <a:t>프로젝트 진행 과정</a:t>
            </a:r>
            <a:endParaRPr lang="ko-KR" altLang="en-US" sz="2800">
              <a:solidFill>
                <a:schemeClr val="accent4">
                  <a:lumMod val="50000"/>
                </a:schemeClr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057" y="1306830"/>
            <a:ext cx="5530765" cy="7061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G마켓 산스 Bold"/>
                <a:ea typeface="G마켓 산스 Bold"/>
              </a:rPr>
              <a:t>구현 기술</a:t>
            </a:r>
            <a:r>
              <a:rPr lang="en-US" altLang="ko-KR" sz="4000" b="1">
                <a:latin typeface="G마켓 산스 Bold"/>
                <a:ea typeface="G마켓 산스 Bold"/>
              </a:rPr>
              <a:t>4</a:t>
            </a:r>
            <a:endParaRPr lang="ko-KR" altLang="en-US" sz="4000" b="1">
              <a:latin typeface="G마켓 산스 Bold"/>
              <a:ea typeface="G마켓 산스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8320" b="76250"/>
          <a:stretch>
            <a:fillRect/>
          </a:stretch>
        </p:blipFill>
        <p:spPr>
          <a:xfrm>
            <a:off x="3451344" y="3325844"/>
            <a:ext cx="11385310" cy="3635311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6147010" y="8098154"/>
            <a:ext cx="6653402" cy="57721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Canvas &gt;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Raw Image / Camera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240</ep:Words>
  <ep:PresentationFormat>사용자 지정</ep:PresentationFormat>
  <ep:Paragraphs>65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ep:HeadingPairs>
  <ep:TitlesOfParts>
    <vt:vector size="14" baseType="lpstr">
      <vt:lpstr>Office 테마</vt:lpstr>
      <vt:lpstr>1_Office 테마</vt:lpstr>
      <vt:lpstr>PowerPoint 프레젠테이션</vt:lpstr>
      <vt:lpstr>PowerPoint 프레젠테이션</vt:lpstr>
      <vt:lpstr>슬라이드 3</vt:lpstr>
      <vt:lpstr>슬라이드 4</vt:lpstr>
      <vt:lpstr>슬라이드 5</vt:lpstr>
      <vt:lpstr>PowerPoint 프레젠테이션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2023-11-20T14:26:21.000</dcterms:created>
  <dc:creator>김인호</dc:creator>
  <cp:lastModifiedBy>pc</cp:lastModifiedBy>
  <dcterms:modified xsi:type="dcterms:W3CDTF">2023-11-30T09:05:22.427</dcterms:modified>
  <cp:revision>75</cp:revision>
  <dc:title>PowerPoint 프레젠테이션</dc:title>
  <cp:version>1000.0000.01</cp:version>
</cp:coreProperties>
</file>